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320" r:id="rId2"/>
    <p:sldId id="321" r:id="rId3"/>
    <p:sldId id="322" r:id="rId4"/>
    <p:sldId id="323" r:id="rId5"/>
    <p:sldId id="324" r:id="rId6"/>
    <p:sldId id="325" r:id="rId7"/>
    <p:sldId id="329" r:id="rId8"/>
    <p:sldId id="32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9FFC3"/>
    <a:srgbClr val="9ED561"/>
    <a:srgbClr val="80C535"/>
    <a:srgbClr val="2CCA20"/>
    <a:srgbClr val="25A91B"/>
    <a:srgbClr val="00C491"/>
    <a:srgbClr val="00CC99"/>
    <a:srgbClr val="CC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8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46C6-B264-48F4-AF36-EDB876C93D0B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3846-5E73-4C8F-B283-A1E265F372C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735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9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3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3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0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5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87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7599AE8-577F-46E2-BF3B-F8C640501455}"/>
              </a:ext>
            </a:extLst>
          </p:cNvPr>
          <p:cNvSpPr txBox="1"/>
          <p:nvPr/>
        </p:nvSpPr>
        <p:spPr>
          <a:xfrm>
            <a:off x="3615612" y="1861152"/>
            <a:ext cx="4516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تطبيقات حاسبة 1</a:t>
            </a:r>
          </a:p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المرحلة الثانية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9A4448-5C0E-49F6-8472-861924D98E27}"/>
              </a:ext>
            </a:extLst>
          </p:cNvPr>
          <p:cNvSpPr txBox="1"/>
          <p:nvPr/>
        </p:nvSpPr>
        <p:spPr>
          <a:xfrm>
            <a:off x="2656892" y="383394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البرمجة بلغة الفورتران</a:t>
            </a:r>
            <a:endParaRPr lang="en-US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DecoType Naskh" panose="0201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F57031-9659-4832-B085-381DA67E4044}"/>
              </a:ext>
            </a:extLst>
          </p:cNvPr>
          <p:cNvSpPr txBox="1"/>
          <p:nvPr/>
        </p:nvSpPr>
        <p:spPr>
          <a:xfrm>
            <a:off x="7757627" y="609067"/>
            <a:ext cx="4434373" cy="145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جامعة ديالى/كلية الهندسة</a:t>
            </a:r>
          </a:p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قسم الهندسة المدنية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03553B4-93BD-4189-99E6-6FFBD0FE2C84}"/>
              </a:ext>
            </a:extLst>
          </p:cNvPr>
          <p:cNvSpPr txBox="1"/>
          <p:nvPr/>
        </p:nvSpPr>
        <p:spPr>
          <a:xfrm>
            <a:off x="2651450" y="489141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المحاضرة  </a:t>
            </a:r>
            <a:r>
              <a:rPr lang="ar-IQ" sz="4000" b="1" i="1" dirty="0"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6  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DecoType Naskh Variants" panose="0201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5F45B32-900B-4887-86FD-48B4BA25887A}"/>
              </a:ext>
            </a:extLst>
          </p:cNvPr>
          <p:cNvSpPr txBox="1"/>
          <p:nvPr/>
        </p:nvSpPr>
        <p:spPr>
          <a:xfrm>
            <a:off x="10320867" y="5391638"/>
            <a:ext cx="187113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إعداد:-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م.د.جنان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لفته عباس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م.م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 غسان منذر علي</a:t>
            </a:r>
          </a:p>
        </p:txBody>
      </p:sp>
    </p:spTree>
    <p:extLst>
      <p:ext uri="{BB962C8B-B14F-4D97-AF65-F5344CB8AC3E}">
        <p14:creationId xmlns:p14="http://schemas.microsoft.com/office/powerpoint/2010/main" val="220668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95C38B1-68D1-4769-8EE8-47663F228CAD}"/>
              </a:ext>
            </a:extLst>
          </p:cNvPr>
          <p:cNvSpPr txBox="1"/>
          <p:nvPr/>
        </p:nvSpPr>
        <p:spPr>
          <a:xfrm>
            <a:off x="8378890" y="554906"/>
            <a:ext cx="3813110" cy="48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179320" algn="l"/>
              </a:tabLst>
            </a:pPr>
            <a:r>
              <a:rPr lang="ar-IQ" sz="2400" u="sng" dirty="0">
                <a:solidFill>
                  <a:srgbClr val="0033CC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المفكوك او المضروب </a:t>
            </a:r>
            <a:r>
              <a:rPr lang="en-US" sz="2400" u="sng" dirty="0">
                <a:solidFill>
                  <a:srgbClr val="0033CC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Factorial </a:t>
            </a:r>
            <a:endParaRPr lang="en-US" sz="2400" dirty="0">
              <a:solidFill>
                <a:srgbClr val="0033CC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4" name="Text Box 31">
            <a:extLst>
              <a:ext uri="{FF2B5EF4-FFF2-40B4-BE49-F238E27FC236}">
                <a16:creationId xmlns:a16="http://schemas.microsoft.com/office/drawing/2014/main" xmlns="" id="{7C55CA65-F156-4E18-A04F-C4A27555CB9B}"/>
              </a:ext>
            </a:extLst>
          </p:cNvPr>
          <p:cNvSpPr txBox="1"/>
          <p:nvPr/>
        </p:nvSpPr>
        <p:spPr>
          <a:xfrm>
            <a:off x="74645" y="798659"/>
            <a:ext cx="8603757" cy="596168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u="sng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Example</a:t>
            </a: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: write program to find the factorial of number N? n!=n(n-1)(n-2)….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u="sng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Solution: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Program factorial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! program to find the factorial of number 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Implicit None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Integer:: N, fact, I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Fact =1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Print*, “input the number”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Read*, 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Do  I=N,1,-1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Fact =fact*I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Print*,”factorial=”,fact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program factorial</a:t>
            </a:r>
          </a:p>
        </p:txBody>
      </p:sp>
    </p:spTree>
    <p:extLst>
      <p:ext uri="{BB962C8B-B14F-4D97-AF65-F5344CB8AC3E}">
        <p14:creationId xmlns:p14="http://schemas.microsoft.com/office/powerpoint/2010/main" val="267484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A70344C-C5E0-48E8-8F93-63FDB06E8CF5}"/>
              </a:ext>
            </a:extLst>
          </p:cNvPr>
          <p:cNvSpPr txBox="1"/>
          <p:nvPr/>
        </p:nvSpPr>
        <p:spPr>
          <a:xfrm>
            <a:off x="9588760" y="545575"/>
            <a:ext cx="2948473" cy="48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2400" u="sng" dirty="0">
                <a:solidFill>
                  <a:srgbClr val="0033CC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المتسلسلة </a:t>
            </a:r>
            <a:r>
              <a:rPr lang="en-US" sz="2400" u="sng" dirty="0">
                <a:solidFill>
                  <a:srgbClr val="0033CC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Series </a:t>
            </a:r>
            <a:endParaRPr lang="en-US" sz="2400" dirty="0">
              <a:solidFill>
                <a:srgbClr val="0033CC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2">
                <a:extLst>
                  <a:ext uri="{FF2B5EF4-FFF2-40B4-BE49-F238E27FC236}">
                    <a16:creationId xmlns:a16="http://schemas.microsoft.com/office/drawing/2014/main" xmlns="" id="{04D2B51D-6F70-4647-B48F-F06DEA25BCC1}"/>
                  </a:ext>
                </a:extLst>
              </p:cNvPr>
              <p:cNvSpPr txBox="1"/>
              <p:nvPr/>
            </p:nvSpPr>
            <p:spPr>
              <a:xfrm>
                <a:off x="0" y="743831"/>
                <a:ext cx="9946433" cy="6114169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Example(1): write program to find the value of e</a:t>
                </a:r>
                <a:r>
                  <a:rPr lang="en-US" sz="2400" baseline="30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x</a:t>
                </a: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 from the following series?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……..+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Solution: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Program Q1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Implicit None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Real:: x, E=1.0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Integer:: N, I, J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Print*,”input x, N”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Read*, x, N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Do I=1 , N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Fact=1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 Box 32">
                <a:extLst>
                  <a:ext uri="{FF2B5EF4-FFF2-40B4-BE49-F238E27FC236}">
                    <a16:creationId xmlns:a16="http://schemas.microsoft.com/office/drawing/2014/main" id="{04D2B51D-6F70-4647-B48F-F06DEA25B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43831"/>
                <a:ext cx="9946433" cy="6114169"/>
              </a:xfrm>
              <a:prstGeom prst="rect">
                <a:avLst/>
              </a:prstGeom>
              <a:blipFill>
                <a:blip r:embed="rId2"/>
                <a:stretch>
                  <a:fillRect l="-919" t="-398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F60225C-A55C-4EE5-BE2E-3E10B5D8705F}"/>
              </a:ext>
            </a:extLst>
          </p:cNvPr>
          <p:cNvSpPr txBox="1"/>
          <p:nvPr/>
        </p:nvSpPr>
        <p:spPr>
          <a:xfrm>
            <a:off x="5090704" y="2208494"/>
            <a:ext cx="6316824" cy="34740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Do J=1,I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Fact=Fact*J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E=e=x**I/fact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Print*,”E=”,E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program Q1</a:t>
            </a:r>
          </a:p>
        </p:txBody>
      </p:sp>
    </p:spTree>
    <p:extLst>
      <p:ext uri="{BB962C8B-B14F-4D97-AF65-F5344CB8AC3E}">
        <p14:creationId xmlns:p14="http://schemas.microsoft.com/office/powerpoint/2010/main" val="18367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33">
                <a:extLst>
                  <a:ext uri="{FF2B5EF4-FFF2-40B4-BE49-F238E27FC236}">
                    <a16:creationId xmlns:a16="http://schemas.microsoft.com/office/drawing/2014/main" xmlns="" id="{212D0535-21D8-499C-B23B-DBD0D92C3631}"/>
                  </a:ext>
                </a:extLst>
              </p:cNvPr>
              <p:cNvSpPr txBox="1"/>
              <p:nvPr/>
            </p:nvSpPr>
            <p:spPr>
              <a:xfrm>
                <a:off x="0" y="506497"/>
                <a:ext cx="11316944" cy="61742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Example(2): write program to compute value  of y from the following series?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95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90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85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+………..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20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17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50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Solution: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Program Q2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Implicit None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Real:: </a:t>
                </a:r>
                <a:r>
                  <a:rPr lang="en-US" sz="2000" dirty="0" err="1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x,y</a:t>
                </a:r>
                <a:endParaRPr lang="en-US" sz="20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Integer:: A, I, K, J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Print*,”input x”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Read*, x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y=4*x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A=100                                        I=2</a:t>
                </a:r>
              </a:p>
            </p:txBody>
          </p:sp>
        </mc:Choice>
        <mc:Fallback xmlns="">
          <p:sp>
            <p:nvSpPr>
              <p:cNvPr id="2" name="Text Box 33">
                <a:extLst>
                  <a:ext uri="{FF2B5EF4-FFF2-40B4-BE49-F238E27FC236}">
                    <a16:creationId xmlns:a16="http://schemas.microsoft.com/office/drawing/2014/main" id="{212D0535-21D8-499C-B23B-DBD0D92C3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497"/>
                <a:ext cx="11316944" cy="6174222"/>
              </a:xfrm>
              <a:prstGeom prst="rect">
                <a:avLst/>
              </a:prstGeom>
              <a:blipFill>
                <a:blip r:embed="rId2"/>
                <a:stretch>
                  <a:fillRect l="-539" t="-197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D6C41B3A-332A-45D8-BF42-3A120F18C727}"/>
              </a:ext>
            </a:extLst>
          </p:cNvPr>
          <p:cNvCxnSpPr>
            <a:cxnSpLocks/>
          </p:cNvCxnSpPr>
          <p:nvPr/>
        </p:nvCxnSpPr>
        <p:spPr>
          <a:xfrm>
            <a:off x="7691845" y="3587893"/>
            <a:ext cx="2233166" cy="57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37A395B-F6C0-479D-BED5-9B472A8A092C}"/>
              </a:ext>
            </a:extLst>
          </p:cNvPr>
          <p:cNvCxnSpPr>
            <a:cxnSpLocks/>
          </p:cNvCxnSpPr>
          <p:nvPr/>
        </p:nvCxnSpPr>
        <p:spPr>
          <a:xfrm flipV="1">
            <a:off x="1403324" y="5311529"/>
            <a:ext cx="2115630" cy="11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F126E8F-C92B-45AA-ADD7-D14622927F8F}"/>
              </a:ext>
            </a:extLst>
          </p:cNvPr>
          <p:cNvSpPr txBox="1"/>
          <p:nvPr/>
        </p:nvSpPr>
        <p:spPr>
          <a:xfrm>
            <a:off x="6096000" y="2606959"/>
            <a:ext cx="6097554" cy="3580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K=1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J=1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Do I=2, 50, 3                                    Do A=100, 20, -5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y=</a:t>
            </a:r>
            <a:r>
              <a:rPr lang="en-US" sz="1800" dirty="0" err="1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y+J</a:t>
            </a: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*A*Exp(K*x)/(I*x)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K=K+1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J=-J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do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Print*,”y=”,y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program Q2</a:t>
            </a:r>
          </a:p>
        </p:txBody>
      </p:sp>
    </p:spTree>
    <p:extLst>
      <p:ext uri="{BB962C8B-B14F-4D97-AF65-F5344CB8AC3E}">
        <p14:creationId xmlns:p14="http://schemas.microsoft.com/office/powerpoint/2010/main" val="63562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36">
                <a:extLst>
                  <a:ext uri="{FF2B5EF4-FFF2-40B4-BE49-F238E27FC236}">
                    <a16:creationId xmlns:a16="http://schemas.microsoft.com/office/drawing/2014/main" xmlns="" id="{13A6EFCF-CA85-477F-BDF5-55BA5A18FD97}"/>
                  </a:ext>
                </a:extLst>
              </p:cNvPr>
              <p:cNvSpPr txBox="1"/>
              <p:nvPr/>
            </p:nvSpPr>
            <p:spPr>
              <a:xfrm>
                <a:off x="273075" y="632459"/>
                <a:ext cx="8553684" cy="6225541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Example(3): write program to compute the value of Z from the following series?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……..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Solution: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Program Q3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Implicit None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Real:: x, Z, Y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Integer :: I, J, K, fact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Print*, “input x”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Read*, x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K=1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Z=0 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Simplified Arabic" panose="02020603050405020304" pitchFamily="18" charset="-78"/>
                  </a:rPr>
                  <a:t>Do I=2,10,2</a:t>
                </a:r>
              </a:p>
            </p:txBody>
          </p:sp>
        </mc:Choice>
        <mc:Fallback xmlns="">
          <p:sp>
            <p:nvSpPr>
              <p:cNvPr id="2" name="Text Box 36">
                <a:extLst>
                  <a:ext uri="{FF2B5EF4-FFF2-40B4-BE49-F238E27FC236}">
                    <a16:creationId xmlns:a16="http://schemas.microsoft.com/office/drawing/2014/main" id="{13A6EFCF-CA85-477F-BDF5-55BA5A18F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75" y="632459"/>
                <a:ext cx="8553684" cy="6225541"/>
              </a:xfrm>
              <a:prstGeom prst="rect">
                <a:avLst/>
              </a:prstGeom>
              <a:blipFill>
                <a:blip r:embed="rId2"/>
                <a:stretch>
                  <a:fillRect l="-783" t="-294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4B085A-FA46-40FB-A037-7156C70851E8}"/>
              </a:ext>
            </a:extLst>
          </p:cNvPr>
          <p:cNvSpPr txBox="1"/>
          <p:nvPr/>
        </p:nvSpPr>
        <p:spPr>
          <a:xfrm>
            <a:off x="7107594" y="2246247"/>
            <a:ext cx="5084406" cy="3979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fact=1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Do J=1,I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Fact=fact*J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do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Y=x**(I-1)/fact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Z=Z+K*Y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K=-K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do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Print*,”Z=”,Z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End program Q3</a:t>
            </a:r>
          </a:p>
        </p:txBody>
      </p:sp>
    </p:spTree>
    <p:extLst>
      <p:ext uri="{BB962C8B-B14F-4D97-AF65-F5344CB8AC3E}">
        <p14:creationId xmlns:p14="http://schemas.microsoft.com/office/powerpoint/2010/main" val="148929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9869399-7DF4-4536-9226-919DF3B170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3473" y="710966"/>
            <a:ext cx="10105053" cy="239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2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1294C03-1FB3-4550-85D0-C5BA37AB061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92763" y="685800"/>
            <a:ext cx="10050624" cy="35365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30FFE0A-3823-491D-B36F-9E919F30D4F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92763" y="4543930"/>
            <a:ext cx="9770707" cy="102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21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29934D3-9348-497F-BE10-2FBB28FBF5F5}"/>
              </a:ext>
            </a:extLst>
          </p:cNvPr>
          <p:cNvSpPr txBox="1"/>
          <p:nvPr/>
        </p:nvSpPr>
        <p:spPr>
          <a:xfrm>
            <a:off x="3492760" y="4417739"/>
            <a:ext cx="45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شكرا لأصغائكم</a:t>
            </a:r>
            <a:endParaRPr lang="en-US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813334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10045</TotalTime>
  <Words>432</Words>
  <Application>Microsoft Office PowerPoint</Application>
  <PresentationFormat>مخصص</PresentationFormat>
  <Paragraphs>87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Dividend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ghassan_m_ali@yahoo.com</dc:creator>
  <cp:lastModifiedBy>IK</cp:lastModifiedBy>
  <cp:revision>149</cp:revision>
  <dcterms:created xsi:type="dcterms:W3CDTF">2020-11-22T07:44:38Z</dcterms:created>
  <dcterms:modified xsi:type="dcterms:W3CDTF">2020-12-16T15:10:00Z</dcterms:modified>
</cp:coreProperties>
</file>